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4"/>
    <p:sldMasterId id="2147483775" r:id="rId5"/>
  </p:sldMasterIdLst>
  <p:notesMasterIdLst>
    <p:notesMasterId r:id="rId39"/>
  </p:notesMasterIdLst>
  <p:handoutMasterIdLst>
    <p:handoutMasterId r:id="rId40"/>
  </p:handoutMasterIdLst>
  <p:sldIdLst>
    <p:sldId id="256" r:id="rId6"/>
    <p:sldId id="303" r:id="rId7"/>
    <p:sldId id="301" r:id="rId8"/>
    <p:sldId id="279" r:id="rId9"/>
    <p:sldId id="263" r:id="rId10"/>
    <p:sldId id="283" r:id="rId11"/>
    <p:sldId id="288" r:id="rId12"/>
    <p:sldId id="306" r:id="rId13"/>
    <p:sldId id="315" r:id="rId14"/>
    <p:sldId id="284" r:id="rId15"/>
    <p:sldId id="305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6" r:id="rId25"/>
    <p:sldId id="300" r:id="rId26"/>
    <p:sldId id="317" r:id="rId27"/>
    <p:sldId id="318" r:id="rId28"/>
    <p:sldId id="319" r:id="rId29"/>
    <p:sldId id="266" r:id="rId30"/>
    <p:sldId id="323" r:id="rId31"/>
    <p:sldId id="320" r:id="rId32"/>
    <p:sldId id="321" r:id="rId33"/>
    <p:sldId id="322" r:id="rId34"/>
    <p:sldId id="302" r:id="rId35"/>
    <p:sldId id="267" r:id="rId36"/>
    <p:sldId id="278" r:id="rId37"/>
    <p:sldId id="304" r:id="rId38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76" userDrawn="1">
          <p15:clr>
            <a:srgbClr val="A4A3A4"/>
          </p15:clr>
        </p15:guide>
        <p15:guide id="2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5B6770"/>
    <a:srgbClr val="65B333"/>
    <a:srgbClr val="319B42"/>
    <a:srgbClr val="FEDD00"/>
    <a:srgbClr val="5B686D"/>
    <a:srgbClr val="00B3E2"/>
    <a:srgbClr val="3E4C54"/>
    <a:srgbClr val="354047"/>
    <a:srgbClr val="2730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1" autoAdjust="0"/>
    <p:restoredTop sz="87049" autoAdjust="0"/>
  </p:normalViewPr>
  <p:slideViewPr>
    <p:cSldViewPr snapToObjects="1">
      <p:cViewPr varScale="1">
        <p:scale>
          <a:sx n="87" d="100"/>
          <a:sy n="87" d="100"/>
        </p:scale>
        <p:origin x="810" y="84"/>
      </p:cViewPr>
      <p:guideLst>
        <p:guide orient="horz" pos="1476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11C1-C227-554F-84E7-A17E86D4DE33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4B2CE-998A-DB4D-B582-EBC041C52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3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3F6C5-13C1-4127-96A2-A23FEA88C6E6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25E-36AF-4E9E-9DDD-6D43E5C9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90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0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3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5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9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8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0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5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76 citations as of May 28,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3725E-36AF-4E9E-9DDD-6D43E5C9AB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8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37346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E2542DD-0BC2-F34B-9413-42166EC2468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42900" y="1028700"/>
            <a:ext cx="8229600" cy="2862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E798C89-56B6-764D-9D4D-B73207C21A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table with a few columns</a:t>
            </a:r>
          </a:p>
        </p:txBody>
      </p:sp>
    </p:spTree>
    <p:extLst>
      <p:ext uri="{BB962C8B-B14F-4D97-AF65-F5344CB8AC3E}">
        <p14:creationId xmlns:p14="http://schemas.microsoft.com/office/powerpoint/2010/main" val="3202258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These are buckets of information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97C58EB1-B398-6E4F-B82F-056C8290A2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1830475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69BB00EB-D1EA-A147-ABBE-5EDCBB0202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7401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AB39E8-D66F-9A46-83F1-B769C52D57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1901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B5EC382C-D3E9-9C4C-9445-1282EA34DA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030" y="1835293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0C9656D-1769-7141-A3FB-26082BEC9B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5530" y="1830474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00C4DBEB-3F86-1645-BCBB-04C162F54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1" y="3097388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C81E13F-3F69-DF43-8558-799E5A4951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057401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6469517F-23E0-0F46-BA92-71022B578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71901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7AC6249-2F2F-0B4A-9B46-C566FAE123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1030" y="310220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Two line caption two line caption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67FEEB1A-615E-7445-B149-77EFD4DF1F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5530" y="3097387"/>
            <a:ext cx="1600199" cy="1142999"/>
          </a:xfrm>
          <a:prstGeom prst="rect">
            <a:avLst/>
          </a:prstGeom>
          <a:solidFill>
            <a:srgbClr val="1B365D"/>
          </a:solidFill>
          <a:effectLst>
            <a:outerShdw blurRad="3556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>
            <a:lvl1pPr marL="0" indent="0" algn="ctr">
              <a:buNone/>
              <a:defRPr sz="1200" b="1" i="0" spc="0" baseline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One line caption</a:t>
            </a:r>
          </a:p>
        </p:txBody>
      </p:sp>
    </p:spTree>
    <p:extLst>
      <p:ext uri="{BB962C8B-B14F-4D97-AF65-F5344CB8AC3E}">
        <p14:creationId xmlns:p14="http://schemas.microsoft.com/office/powerpoint/2010/main" val="53841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3452D92-684F-0342-A573-B4D87BA349A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5370" y="1997396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19DB69F-EC54-784E-B59A-8DFD0E6072FB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07315B7F-A857-3E49-A82B-4136D28686C1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EBCE28A-E229-CF42-8958-9D3BD5033F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These are pie charts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EC5D27D-A4F1-2B46-AF54-944CC6B1BB7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998015" y="1640570"/>
            <a:ext cx="2545535" cy="248530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3A2B00EF-9995-B348-933A-1ADCA4385F4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40313" y="2024062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6C6C6A53-4EDE-B644-BDF2-A9011AB1A8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058150" cy="6575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9D2234ED-067A-1946-BC58-EA22B6C468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5370" y="396916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F8D39027-1961-2548-9104-3939FDEA5B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98015" y="4369216"/>
            <a:ext cx="2545535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B8DF43A7-372D-B04E-8423-7E63DCDC17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40313" y="4026316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75802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Pie charts with image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E92754D-4634-A84A-80B3-5D0C46AB38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743450" cy="10287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.</a:t>
            </a:r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6C97E7BD-224D-6A40-A411-A741300EB3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42900" y="2420231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C45D57A-8DD6-2E4B-8374-0A50FAE58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4392002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F19FAB-BE8C-2B48-A159-4DEE70A3DAF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2556147" y="2431057"/>
            <a:ext cx="2000250" cy="1771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95F1F6-5169-B342-AF6F-83D77BFBB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6147" y="4402828"/>
            <a:ext cx="2000250" cy="2027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i="0" spc="0" baseline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Title Text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030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45914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92164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190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7644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5621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6B9DDC-0AE3-CF4B-ACE4-FFD4D38EFB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CED2DBA-943E-734B-970E-07C63A8721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2535051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CCBC1051-72CD-DC41-B23C-F9CE792E0C92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Triangle 8">
            <a:extLst>
              <a:ext uri="{FF2B5EF4-FFF2-40B4-BE49-F238E27FC236}">
                <a16:creationId xmlns:a16="http://schemas.microsoft.com/office/drawing/2014/main" id="{8D473DF4-9D68-1647-9290-0F69E7B0753C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9A4A23-7CCA-6744-8A08-72567870B0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79371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62289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86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215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8138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19415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0A7306C-AEF7-644D-AA80-0833A02DF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9138716" cy="3098524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4954" h="4131365">
                <a:moveTo>
                  <a:pt x="0" y="0"/>
                </a:moveTo>
                <a:lnTo>
                  <a:pt x="12184954" y="0"/>
                </a:lnTo>
                <a:lnTo>
                  <a:pt x="12175015" y="4131365"/>
                </a:lnTo>
                <a:lnTo>
                  <a:pt x="0" y="3733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14E9AF4-DCE7-BE4D-8203-E632AB6CD99C}"/>
              </a:ext>
            </a:extLst>
          </p:cNvPr>
          <p:cNvSpPr/>
          <p:nvPr userDrawn="1"/>
        </p:nvSpPr>
        <p:spPr>
          <a:xfrm>
            <a:off x="-2642" y="2800350"/>
            <a:ext cx="2510873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F0B188-E2D0-D44F-8BE1-CAC360AEF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900" y="4562889"/>
            <a:ext cx="1450734" cy="3810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DB35104-AD26-D347-B366-33121605C9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314700"/>
            <a:ext cx="4075044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UBC Sauder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B8F5-FCEA-D642-A067-B485C384E8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144" y="3943350"/>
            <a:ext cx="3429000" cy="742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 b="1" i="0" spc="0">
                <a:solidFill>
                  <a:srgbClr val="65B333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Sample presentation deck</a:t>
            </a:r>
          </a:p>
        </p:txBody>
      </p:sp>
    </p:spTree>
    <p:extLst>
      <p:ext uri="{BB962C8B-B14F-4D97-AF65-F5344CB8AC3E}">
        <p14:creationId xmlns:p14="http://schemas.microsoft.com/office/powerpoint/2010/main" val="248673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4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730535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103130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8">
            <a:extLst>
              <a:ext uri="{FF2B5EF4-FFF2-40B4-BE49-F238E27FC236}">
                <a16:creationId xmlns:a16="http://schemas.microsoft.com/office/drawing/2014/main" id="{346B4EE8-94A0-FD46-A7C9-8D6900CEB24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riangle 8">
            <a:extLst>
              <a:ext uri="{FF2B5EF4-FFF2-40B4-BE49-F238E27FC236}">
                <a16:creationId xmlns:a16="http://schemas.microsoft.com/office/drawing/2014/main" id="{4924B472-7CB3-0D4A-B75E-5912BC8A267A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51F8A70-ACC4-4340-A9DD-79692D8796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8250" y="4873467"/>
            <a:ext cx="228600" cy="178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b="1" i="0">
                <a:solidFill>
                  <a:schemeClr val="bg1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5FCD7-EE54-0649-843D-78B38B993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20574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 spc="75" baseline="0">
                <a:solidFill>
                  <a:srgbClr val="5B6770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F352D-EAD4-C248-8B88-A980B796CF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683335"/>
            <a:ext cx="3200400" cy="9171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CA" sz="1425" b="0" i="0" smtClean="0">
                <a:solidFill>
                  <a:srgbClr val="65B333"/>
                </a:solidFill>
                <a:effectLst/>
              </a:defRPr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tempus at dolor vel gravida.</a:t>
            </a:r>
          </a:p>
        </p:txBody>
      </p:sp>
    </p:spTree>
    <p:extLst>
      <p:ext uri="{BB962C8B-B14F-4D97-AF65-F5344CB8AC3E}">
        <p14:creationId xmlns:p14="http://schemas.microsoft.com/office/powerpoint/2010/main" val="2432851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 flipV="1">
            <a:off x="228601" y="4888434"/>
            <a:ext cx="4362086" cy="259541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5233968"/>
              <a:gd name="connsiteY0" fmla="*/ 434596 h 434596"/>
              <a:gd name="connsiteX1" fmla="*/ 0 w 5233968"/>
              <a:gd name="connsiteY1" fmla="*/ 3899 h 434596"/>
              <a:gd name="connsiteX2" fmla="*/ 5233968 w 5233968"/>
              <a:gd name="connsiteY2" fmla="*/ 0 h 434596"/>
              <a:gd name="connsiteX3" fmla="*/ 1657 w 5233968"/>
              <a:gd name="connsiteY3" fmla="*/ 434596 h 434596"/>
              <a:gd name="connsiteX0" fmla="*/ 0 w 6058082"/>
              <a:gd name="connsiteY0" fmla="*/ 446249 h 446249"/>
              <a:gd name="connsiteX1" fmla="*/ 824114 w 6058082"/>
              <a:gd name="connsiteY1" fmla="*/ 3899 h 446249"/>
              <a:gd name="connsiteX2" fmla="*/ 6058082 w 6058082"/>
              <a:gd name="connsiteY2" fmla="*/ 0 h 446249"/>
              <a:gd name="connsiteX3" fmla="*/ 0 w 6058082"/>
              <a:gd name="connsiteY3" fmla="*/ 446249 h 446249"/>
              <a:gd name="connsiteX0" fmla="*/ 3 w 6058085"/>
              <a:gd name="connsiteY0" fmla="*/ 454005 h 454005"/>
              <a:gd name="connsiteX1" fmla="*/ 64032 w 6058085"/>
              <a:gd name="connsiteY1" fmla="*/ 0 h 454005"/>
              <a:gd name="connsiteX2" fmla="*/ 6058085 w 6058085"/>
              <a:gd name="connsiteY2" fmla="*/ 7756 h 454005"/>
              <a:gd name="connsiteX3" fmla="*/ 3 w 6058085"/>
              <a:gd name="connsiteY3" fmla="*/ 454005 h 454005"/>
              <a:gd name="connsiteX0" fmla="*/ 8 w 6058090"/>
              <a:gd name="connsiteY0" fmla="*/ 454005 h 454005"/>
              <a:gd name="connsiteX1" fmla="*/ 64037 w 6058090"/>
              <a:gd name="connsiteY1" fmla="*/ 0 h 454005"/>
              <a:gd name="connsiteX2" fmla="*/ 6058090 w 6058090"/>
              <a:gd name="connsiteY2" fmla="*/ 7756 h 454005"/>
              <a:gd name="connsiteX3" fmla="*/ 8 w 6058090"/>
              <a:gd name="connsiteY3" fmla="*/ 454005 h 454005"/>
              <a:gd name="connsiteX0" fmla="*/ 4 w 6087996"/>
              <a:gd name="connsiteY0" fmla="*/ 449877 h 449877"/>
              <a:gd name="connsiteX1" fmla="*/ 93943 w 6087996"/>
              <a:gd name="connsiteY1" fmla="*/ 0 h 449877"/>
              <a:gd name="connsiteX2" fmla="*/ 6087996 w 6087996"/>
              <a:gd name="connsiteY2" fmla="*/ 7756 h 449877"/>
              <a:gd name="connsiteX3" fmla="*/ 4 w 6087996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93939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  <a:gd name="connsiteX0" fmla="*/ 0 w 6087992"/>
              <a:gd name="connsiteY0" fmla="*/ 449877 h 449877"/>
              <a:gd name="connsiteX1" fmla="*/ 87292 w 6087992"/>
              <a:gd name="connsiteY1" fmla="*/ 0 h 449877"/>
              <a:gd name="connsiteX2" fmla="*/ 6087992 w 6087992"/>
              <a:gd name="connsiteY2" fmla="*/ 7756 h 449877"/>
              <a:gd name="connsiteX3" fmla="*/ 0 w 6087992"/>
              <a:gd name="connsiteY3" fmla="*/ 449877 h 449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7992" h="449877">
                <a:moveTo>
                  <a:pt x="0" y="449877"/>
                </a:moveTo>
                <a:cubicBezTo>
                  <a:pt x="26035" y="307181"/>
                  <a:pt x="66926" y="124486"/>
                  <a:pt x="87292" y="0"/>
                </a:cubicBezTo>
                <a:lnTo>
                  <a:pt x="6087992" y="7756"/>
                </a:lnTo>
                <a:cubicBezTo>
                  <a:pt x="4972601" y="113774"/>
                  <a:pt x="1115391" y="343859"/>
                  <a:pt x="0" y="449877"/>
                </a:cubicBez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24935" y="1"/>
            <a:ext cx="4623368" cy="5156573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  <a:gd name="connsiteX0" fmla="*/ 0 w 12197737"/>
              <a:gd name="connsiteY0" fmla="*/ 0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0 w 12197737"/>
              <a:gd name="connsiteY4" fmla="*/ 0 h 6866466"/>
              <a:gd name="connsiteX0" fmla="*/ 8355105 w 12197737"/>
              <a:gd name="connsiteY0" fmla="*/ 8965 h 6866466"/>
              <a:gd name="connsiteX1" fmla="*/ 12184954 w 12197737"/>
              <a:gd name="connsiteY1" fmla="*/ 0 h 6866466"/>
              <a:gd name="connsiteX2" fmla="*/ 12197737 w 12197737"/>
              <a:gd name="connsiteY2" fmla="*/ 6860868 h 6866466"/>
              <a:gd name="connsiteX3" fmla="*/ 0 w 12197737"/>
              <a:gd name="connsiteY3" fmla="*/ 6866466 h 6866466"/>
              <a:gd name="connsiteX4" fmla="*/ 8355105 w 12197737"/>
              <a:gd name="connsiteY4" fmla="*/ 8965 h 6866466"/>
              <a:gd name="connsiteX0" fmla="*/ 1963270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963270 w 5805902"/>
              <a:gd name="connsiteY4" fmla="*/ 8965 h 6875430"/>
              <a:gd name="connsiteX0" fmla="*/ 1281952 w 5805902"/>
              <a:gd name="connsiteY0" fmla="*/ 8965 h 6875430"/>
              <a:gd name="connsiteX1" fmla="*/ 5793119 w 5805902"/>
              <a:gd name="connsiteY1" fmla="*/ 0 h 6875430"/>
              <a:gd name="connsiteX2" fmla="*/ 5805902 w 5805902"/>
              <a:gd name="connsiteY2" fmla="*/ 6860868 h 6875430"/>
              <a:gd name="connsiteX3" fmla="*/ 0 w 5805902"/>
              <a:gd name="connsiteY3" fmla="*/ 6875430 h 6875430"/>
              <a:gd name="connsiteX4" fmla="*/ 1281952 w 5805902"/>
              <a:gd name="connsiteY4" fmla="*/ 8965 h 6875430"/>
              <a:gd name="connsiteX0" fmla="*/ 1640540 w 6164490"/>
              <a:gd name="connsiteY0" fmla="*/ 8965 h 6875430"/>
              <a:gd name="connsiteX1" fmla="*/ 6151707 w 6164490"/>
              <a:gd name="connsiteY1" fmla="*/ 0 h 6875430"/>
              <a:gd name="connsiteX2" fmla="*/ 6164490 w 6164490"/>
              <a:gd name="connsiteY2" fmla="*/ 6860868 h 6875430"/>
              <a:gd name="connsiteX3" fmla="*/ 0 w 6164490"/>
              <a:gd name="connsiteY3" fmla="*/ 6875430 h 6875430"/>
              <a:gd name="connsiteX4" fmla="*/ 1640540 w 6164490"/>
              <a:gd name="connsiteY4" fmla="*/ 8965 h 687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490" h="6875430">
                <a:moveTo>
                  <a:pt x="1640540" y="8965"/>
                </a:moveTo>
                <a:lnTo>
                  <a:pt x="6151707" y="0"/>
                </a:lnTo>
                <a:lnTo>
                  <a:pt x="6164490" y="6860868"/>
                </a:lnTo>
                <a:lnTo>
                  <a:pt x="0" y="6875430"/>
                </a:lnTo>
                <a:lnTo>
                  <a:pt x="1640540" y="8965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A43737C-FC2A-A541-BED0-EAA8BD7FD7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1A5CFD9-BAAA-AB4F-AEDA-1834505549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1085850"/>
            <a:ext cx="4362086" cy="3371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80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97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with 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8">
            <a:extLst>
              <a:ext uri="{FF2B5EF4-FFF2-40B4-BE49-F238E27FC236}">
                <a16:creationId xmlns:a16="http://schemas.microsoft.com/office/drawing/2014/main" id="{333A19D2-318A-4044-B084-6FFAAABBE75E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AE869CC1-71DF-5342-A660-B1EB0E9BBB18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2013CE1-A2D9-444D-B00D-88B3C18DD1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6743700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8912CD1-9A17-1A4C-A3C7-9620188889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917424"/>
            <a:ext cx="8343900" cy="22258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Aft>
                <a:spcPts val="900"/>
              </a:spcAft>
              <a:buNone/>
              <a:defRPr sz="18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Lorem ipsum dolor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consectetur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adipiscing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Praesent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tempus at dolor vel gravida.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Quisque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enim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sed libero lacinia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sollicitudin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magna, lacinia a pharetra dictum,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dapibus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erat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Ut non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finibus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est.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Phasellus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egestas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quam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in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Proin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mattis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lacus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accumsan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nunc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viverra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fringilla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Etiam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iaculis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orci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imperdiet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rutrum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lectus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elit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volutpat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massa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,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eu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ultricies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neque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dolor et libero. Vestibulum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ligula sit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amet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ullamcorper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  <a:r>
              <a:rPr lang="en-CA" sz="1800" dirty="0" err="1">
                <a:solidFill>
                  <a:srgbClr val="5B6770"/>
                </a:solidFill>
                <a:latin typeface="Whitney Book" pitchFamily="2" charset="0"/>
              </a:rPr>
              <a:t>aliquet</a:t>
            </a:r>
            <a:r>
              <a:rPr lang="en-CA" sz="1800" dirty="0">
                <a:solidFill>
                  <a:srgbClr val="5B6770"/>
                </a:solidFill>
                <a:latin typeface="Whitney Book" pitchFamily="2" charset="0"/>
              </a:rPr>
              <a:t>. 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360544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0544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0544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2360544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60844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0844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0844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4760844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377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0150" y="1257300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150" y="3714750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0150" y="3988474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1200150" y="3600450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D9A6F2-0EAE-CD44-A1AB-DB5BD98650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00450" y="1260393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12DA639-F9CB-C44C-8DBD-4E718307D0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450" y="3717843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EF0E089A-C1D9-DE4A-9750-910ED236BB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450" y="3991567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BE64D2-819D-4D46-8FCC-46D880F9FAC8}"/>
              </a:ext>
            </a:extLst>
          </p:cNvPr>
          <p:cNvSpPr/>
          <p:nvPr userDrawn="1"/>
        </p:nvSpPr>
        <p:spPr>
          <a:xfrm>
            <a:off x="3600450" y="3603543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1A8A60B9-ED6F-0349-82A3-B53DC4264D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00750" y="1263651"/>
            <a:ext cx="2057400" cy="2400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3342E1A-8DD4-7249-95B6-6967F094EA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00750" y="3721101"/>
            <a:ext cx="2057400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1F9922B-1BC2-DD4F-823D-F9209FB44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00750" y="3994825"/>
            <a:ext cx="2057400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1738D1-38DA-D647-9215-8CB8C9DF2C20}"/>
              </a:ext>
            </a:extLst>
          </p:cNvPr>
          <p:cNvSpPr/>
          <p:nvPr userDrawn="1"/>
        </p:nvSpPr>
        <p:spPr>
          <a:xfrm>
            <a:off x="6000750" y="3606801"/>
            <a:ext cx="2057400" cy="57150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5535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fi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8">
            <a:extLst>
              <a:ext uri="{FF2B5EF4-FFF2-40B4-BE49-F238E27FC236}">
                <a16:creationId xmlns:a16="http://schemas.microsoft.com/office/drawing/2014/main" id="{7F969476-6920-DE43-BB0A-FA9E4045C2C6}"/>
              </a:ext>
            </a:extLst>
          </p:cNvPr>
          <p:cNvSpPr/>
          <p:nvPr userDrawn="1"/>
        </p:nvSpPr>
        <p:spPr>
          <a:xfrm>
            <a:off x="0" y="4908583"/>
            <a:ext cx="2820390" cy="234917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0520" h="313222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0520" y="313221"/>
                </a:lnTo>
                <a:lnTo>
                  <a:pt x="77" y="313222"/>
                </a:lnTo>
                <a:close/>
              </a:path>
            </a:pathLst>
          </a:custGeom>
          <a:solidFill>
            <a:srgbClr val="FED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riangle 8">
            <a:extLst>
              <a:ext uri="{FF2B5EF4-FFF2-40B4-BE49-F238E27FC236}">
                <a16:creationId xmlns:a16="http://schemas.microsoft.com/office/drawing/2014/main" id="{BEDC70DF-E658-3D4E-BEA5-FA70267F36C6}"/>
              </a:ext>
            </a:extLst>
          </p:cNvPr>
          <p:cNvSpPr/>
          <p:nvPr userDrawn="1"/>
        </p:nvSpPr>
        <p:spPr>
          <a:xfrm flipH="1">
            <a:off x="-4759" y="4833698"/>
            <a:ext cx="9148759" cy="314564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  <a:gd name="connsiteX0" fmla="*/ 1657 w 3318014"/>
              <a:gd name="connsiteY0" fmla="*/ 430697 h 430697"/>
              <a:gd name="connsiteX1" fmla="*/ 0 w 3318014"/>
              <a:gd name="connsiteY1" fmla="*/ 0 h 430697"/>
              <a:gd name="connsiteX2" fmla="*/ 3318014 w 3318014"/>
              <a:gd name="connsiteY2" fmla="*/ 331305 h 430697"/>
              <a:gd name="connsiteX3" fmla="*/ 1657 w 3318014"/>
              <a:gd name="connsiteY3" fmla="*/ 430697 h 430697"/>
              <a:gd name="connsiteX0" fmla="*/ 1657 w 3308075"/>
              <a:gd name="connsiteY0" fmla="*/ 430697 h 430697"/>
              <a:gd name="connsiteX1" fmla="*/ 0 w 3308075"/>
              <a:gd name="connsiteY1" fmla="*/ 0 h 430697"/>
              <a:gd name="connsiteX2" fmla="*/ 3308075 w 3308075"/>
              <a:gd name="connsiteY2" fmla="*/ 430696 h 430697"/>
              <a:gd name="connsiteX3" fmla="*/ 1657 w 3308075"/>
              <a:gd name="connsiteY3" fmla="*/ 430697 h 430697"/>
              <a:gd name="connsiteX0" fmla="*/ 1657 w 3292200"/>
              <a:gd name="connsiteY0" fmla="*/ 430697 h 433871"/>
              <a:gd name="connsiteX1" fmla="*/ 0 w 3292200"/>
              <a:gd name="connsiteY1" fmla="*/ 0 h 433871"/>
              <a:gd name="connsiteX2" fmla="*/ 3292200 w 3292200"/>
              <a:gd name="connsiteY2" fmla="*/ 433871 h 433871"/>
              <a:gd name="connsiteX3" fmla="*/ 1657 w 3292200"/>
              <a:gd name="connsiteY3" fmla="*/ 430697 h 433871"/>
              <a:gd name="connsiteX0" fmla="*/ 77 w 3290620"/>
              <a:gd name="connsiteY0" fmla="*/ 430697 h 433871"/>
              <a:gd name="connsiteX1" fmla="*/ 1595 w 3290620"/>
              <a:gd name="connsiteY1" fmla="*/ 0 h 433871"/>
              <a:gd name="connsiteX2" fmla="*/ 3290620 w 3290620"/>
              <a:gd name="connsiteY2" fmla="*/ 433871 h 433871"/>
              <a:gd name="connsiteX3" fmla="*/ 77 w 3290620"/>
              <a:gd name="connsiteY3" fmla="*/ 430697 h 433871"/>
              <a:gd name="connsiteX0" fmla="*/ 1657 w 3289025"/>
              <a:gd name="connsiteY0" fmla="*/ 1075222 h 1075222"/>
              <a:gd name="connsiteX1" fmla="*/ 0 w 3289025"/>
              <a:gd name="connsiteY1" fmla="*/ 0 h 1075222"/>
              <a:gd name="connsiteX2" fmla="*/ 3289025 w 3289025"/>
              <a:gd name="connsiteY2" fmla="*/ 433871 h 1075222"/>
              <a:gd name="connsiteX3" fmla="*/ 1657 w 3289025"/>
              <a:gd name="connsiteY3" fmla="*/ 1075222 h 1075222"/>
              <a:gd name="connsiteX0" fmla="*/ 1657 w 3289025"/>
              <a:gd name="connsiteY0" fmla="*/ 641351 h 641351"/>
              <a:gd name="connsiteX1" fmla="*/ 0 w 3289025"/>
              <a:gd name="connsiteY1" fmla="*/ 404329 h 641351"/>
              <a:gd name="connsiteX2" fmla="*/ 3289025 w 3289025"/>
              <a:gd name="connsiteY2" fmla="*/ 0 h 641351"/>
              <a:gd name="connsiteX3" fmla="*/ 1657 w 3289025"/>
              <a:gd name="connsiteY3" fmla="*/ 641351 h 641351"/>
              <a:gd name="connsiteX0" fmla="*/ 77 w 3287445"/>
              <a:gd name="connsiteY0" fmla="*/ 641351 h 641351"/>
              <a:gd name="connsiteX1" fmla="*/ 1595 w 3287445"/>
              <a:gd name="connsiteY1" fmla="*/ 328129 h 641351"/>
              <a:gd name="connsiteX2" fmla="*/ 3287445 w 3287445"/>
              <a:gd name="connsiteY2" fmla="*/ 0 h 641351"/>
              <a:gd name="connsiteX3" fmla="*/ 77 w 3287445"/>
              <a:gd name="connsiteY3" fmla="*/ 641351 h 641351"/>
              <a:gd name="connsiteX0" fmla="*/ 77 w 3760520"/>
              <a:gd name="connsiteY0" fmla="*/ 313222 h 313222"/>
              <a:gd name="connsiteX1" fmla="*/ 1595 w 3760520"/>
              <a:gd name="connsiteY1" fmla="*/ 0 h 313222"/>
              <a:gd name="connsiteX2" fmla="*/ 3760520 w 3760520"/>
              <a:gd name="connsiteY2" fmla="*/ 313221 h 313222"/>
              <a:gd name="connsiteX3" fmla="*/ 77 w 3760520"/>
              <a:gd name="connsiteY3" fmla="*/ 313222 h 313222"/>
              <a:gd name="connsiteX0" fmla="*/ 77 w 3494080"/>
              <a:gd name="connsiteY0" fmla="*/ 498360 h 498360"/>
              <a:gd name="connsiteX1" fmla="*/ 1595 w 3494080"/>
              <a:gd name="connsiteY1" fmla="*/ 185138 h 498360"/>
              <a:gd name="connsiteX2" fmla="*/ 3494080 w 3494080"/>
              <a:gd name="connsiteY2" fmla="*/ 0 h 498360"/>
              <a:gd name="connsiteX3" fmla="*/ 77 w 3494080"/>
              <a:gd name="connsiteY3" fmla="*/ 498360 h 498360"/>
              <a:gd name="connsiteX0" fmla="*/ 77 w 3763458"/>
              <a:gd name="connsiteY0" fmla="*/ 313222 h 318036"/>
              <a:gd name="connsiteX1" fmla="*/ 1595 w 3763458"/>
              <a:gd name="connsiteY1" fmla="*/ 0 h 318036"/>
              <a:gd name="connsiteX2" fmla="*/ 3763458 w 3763458"/>
              <a:gd name="connsiteY2" fmla="*/ 318036 h 318036"/>
              <a:gd name="connsiteX3" fmla="*/ 77 w 3763458"/>
              <a:gd name="connsiteY3" fmla="*/ 313222 h 3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458" h="318036">
                <a:moveTo>
                  <a:pt x="77" y="313222"/>
                </a:moveTo>
                <a:cubicBezTo>
                  <a:pt x="-475" y="182909"/>
                  <a:pt x="2147" y="130313"/>
                  <a:pt x="1595" y="0"/>
                </a:cubicBezTo>
                <a:lnTo>
                  <a:pt x="3763458" y="318036"/>
                </a:lnTo>
                <a:lnTo>
                  <a:pt x="77" y="313222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/>
              <a:t> 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37EC124-DB6E-1842-AD11-CED8A79C7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342900"/>
            <a:ext cx="4075044" cy="551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50" b="1" i="0" spc="75" baseline="0">
                <a:solidFill>
                  <a:srgbClr val="65B333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Profile Pictures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D4A7C61-0CF1-E74E-9DC4-699F3245B8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" y="1552846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8BB567-1111-954A-9108-1CE973FB9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3438797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9864654-A8C5-4044-A5D1-4AE84AF3A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" y="3712520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FBC58B-639E-B34B-8545-66826DB1A40E}"/>
              </a:ext>
            </a:extLst>
          </p:cNvPr>
          <p:cNvSpPr/>
          <p:nvPr userDrawn="1"/>
        </p:nvSpPr>
        <p:spPr>
          <a:xfrm>
            <a:off x="342900" y="3324496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Picture Placeholder 9">
            <a:extLst>
              <a:ext uri="{FF2B5EF4-FFF2-40B4-BE49-F238E27FC236}">
                <a16:creationId xmlns:a16="http://schemas.microsoft.com/office/drawing/2014/main" id="{74F1A298-FAF7-C44F-85C9-B9794CA850E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304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1E1A5CAA-D632-EE4E-83C1-656B23301A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32304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id="{46F4E916-7E1B-0A49-8690-7EAE818202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32304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525827-23B3-EC46-8B0C-5302803A67F3}"/>
              </a:ext>
            </a:extLst>
          </p:cNvPr>
          <p:cNvSpPr/>
          <p:nvPr userDrawn="1"/>
        </p:nvSpPr>
        <p:spPr>
          <a:xfrm>
            <a:off x="2032304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id="{CFB2AD4B-4115-5148-8F3F-3056F2EF5A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6805" y="1549581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11916356-0A5D-CE49-A05D-165D52B549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6805" y="3435531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79288F2B-8FC1-EB42-8547-D0E805B90D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6805" y="3709255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46FDF6-28A4-A044-A6EB-B57BA4D77FA7}"/>
              </a:ext>
            </a:extLst>
          </p:cNvPr>
          <p:cNvSpPr/>
          <p:nvPr userDrawn="1"/>
        </p:nvSpPr>
        <p:spPr>
          <a:xfrm>
            <a:off x="3746805" y="3321231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725DBD4E-ADA7-7A44-9CF4-7CE589D721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61305" y="1546315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70ACD608-F79B-D94B-B2AE-A9CD16DBA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61305" y="3432266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67A281ED-1051-5749-9AA4-0A285A64C0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61305" y="3705989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20BFD8-946C-0E4D-B78C-E2255A59B369}"/>
              </a:ext>
            </a:extLst>
          </p:cNvPr>
          <p:cNvSpPr/>
          <p:nvPr userDrawn="1"/>
        </p:nvSpPr>
        <p:spPr>
          <a:xfrm>
            <a:off x="5461305" y="3317965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E8A7EBE9-011F-174F-A3A1-841BCAE98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175805" y="1543050"/>
            <a:ext cx="1568146" cy="18408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ED8052CE-D3A5-7149-A324-0E0E08C8E9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5805" y="3429000"/>
            <a:ext cx="1568146" cy="228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rgbClr val="1B365D"/>
                </a:solidFill>
                <a:latin typeface="Whitney Semibold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4012FA33-233F-254C-AD23-97D15EDC44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5805" y="3702724"/>
            <a:ext cx="1568146" cy="41207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900" b="0" i="0">
                <a:solidFill>
                  <a:srgbClr val="5B6770"/>
                </a:solidFill>
                <a:latin typeface="Whitney Book" pitchFamily="2" charset="0"/>
              </a:defRPr>
            </a:lvl1pPr>
          </a:lstStyle>
          <a:p>
            <a:pPr lvl="0"/>
            <a:r>
              <a:rPr lang="en-US" dirty="0"/>
              <a:t>Position</a:t>
            </a:r>
          </a:p>
          <a:p>
            <a:pPr lvl="0"/>
            <a:r>
              <a:rPr lang="en-US" dirty="0"/>
              <a:t>School Department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DEBC1D-D884-B342-B09A-5F37268B76B3}"/>
              </a:ext>
            </a:extLst>
          </p:cNvPr>
          <p:cNvSpPr/>
          <p:nvPr userDrawn="1"/>
        </p:nvSpPr>
        <p:spPr>
          <a:xfrm>
            <a:off x="7175805" y="3314700"/>
            <a:ext cx="1568146" cy="69176"/>
          </a:xfrm>
          <a:prstGeom prst="rect">
            <a:avLst/>
          </a:prstGeom>
          <a:gradFill>
            <a:gsLst>
              <a:gs pos="0">
                <a:srgbClr val="65B333"/>
              </a:gs>
              <a:gs pos="100000">
                <a:srgbClr val="319B4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21381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8">
            <a:extLst>
              <a:ext uri="{FF2B5EF4-FFF2-40B4-BE49-F238E27FC236}">
                <a16:creationId xmlns:a16="http://schemas.microsoft.com/office/drawing/2014/main" id="{4BE2D037-0233-F24F-81DF-3B45AC460CC9}"/>
              </a:ext>
            </a:extLst>
          </p:cNvPr>
          <p:cNvSpPr/>
          <p:nvPr userDrawn="1"/>
        </p:nvSpPr>
        <p:spPr>
          <a:xfrm flipH="1">
            <a:off x="6745258" y="4820476"/>
            <a:ext cx="2398742" cy="323023"/>
          </a:xfrm>
          <a:custGeom>
            <a:avLst/>
            <a:gdLst>
              <a:gd name="connsiteX0" fmla="*/ 0 w 1905000"/>
              <a:gd name="connsiteY0" fmla="*/ 838200 h 838200"/>
              <a:gd name="connsiteX1" fmla="*/ 952500 w 1905000"/>
              <a:gd name="connsiteY1" fmla="*/ 0 h 838200"/>
              <a:gd name="connsiteX2" fmla="*/ 1905000 w 1905000"/>
              <a:gd name="connsiteY2" fmla="*/ 838200 h 838200"/>
              <a:gd name="connsiteX3" fmla="*/ 0 w 1905000"/>
              <a:gd name="connsiteY3" fmla="*/ 838200 h 838200"/>
              <a:gd name="connsiteX0" fmla="*/ 21535 w 1926535"/>
              <a:gd name="connsiteY0" fmla="*/ 500270 h 500270"/>
              <a:gd name="connsiteX1" fmla="*/ 0 w 1926535"/>
              <a:gd name="connsiteY1" fmla="*/ 0 h 500270"/>
              <a:gd name="connsiteX2" fmla="*/ 1926535 w 1926535"/>
              <a:gd name="connsiteY2" fmla="*/ 500270 h 500270"/>
              <a:gd name="connsiteX3" fmla="*/ 21535 w 1926535"/>
              <a:gd name="connsiteY3" fmla="*/ 500270 h 500270"/>
              <a:gd name="connsiteX0" fmla="*/ 21535 w 3357770"/>
              <a:gd name="connsiteY0" fmla="*/ 500270 h 500270"/>
              <a:gd name="connsiteX1" fmla="*/ 0 w 3357770"/>
              <a:gd name="connsiteY1" fmla="*/ 0 h 500270"/>
              <a:gd name="connsiteX2" fmla="*/ 3357770 w 3357770"/>
              <a:gd name="connsiteY2" fmla="*/ 231913 h 500270"/>
              <a:gd name="connsiteX3" fmla="*/ 21535 w 3357770"/>
              <a:gd name="connsiteY3" fmla="*/ 500270 h 500270"/>
              <a:gd name="connsiteX0" fmla="*/ 1657 w 3357770"/>
              <a:gd name="connsiteY0" fmla="*/ 390940 h 390940"/>
              <a:gd name="connsiteX1" fmla="*/ 0 w 3357770"/>
              <a:gd name="connsiteY1" fmla="*/ 0 h 390940"/>
              <a:gd name="connsiteX2" fmla="*/ 3357770 w 3357770"/>
              <a:gd name="connsiteY2" fmla="*/ 231913 h 390940"/>
              <a:gd name="connsiteX3" fmla="*/ 1657 w 3357770"/>
              <a:gd name="connsiteY3" fmla="*/ 390940 h 390940"/>
              <a:gd name="connsiteX0" fmla="*/ 1657 w 3357770"/>
              <a:gd name="connsiteY0" fmla="*/ 430697 h 430697"/>
              <a:gd name="connsiteX1" fmla="*/ 0 w 3357770"/>
              <a:gd name="connsiteY1" fmla="*/ 0 h 430697"/>
              <a:gd name="connsiteX2" fmla="*/ 3357770 w 3357770"/>
              <a:gd name="connsiteY2" fmla="*/ 231913 h 430697"/>
              <a:gd name="connsiteX3" fmla="*/ 1657 w 3357770"/>
              <a:gd name="connsiteY3" fmla="*/ 430697 h 430697"/>
              <a:gd name="connsiteX0" fmla="*/ 1657 w 3347831"/>
              <a:gd name="connsiteY0" fmla="*/ 430697 h 430697"/>
              <a:gd name="connsiteX1" fmla="*/ 0 w 3347831"/>
              <a:gd name="connsiteY1" fmla="*/ 0 h 430697"/>
              <a:gd name="connsiteX2" fmla="*/ 3347831 w 3347831"/>
              <a:gd name="connsiteY2" fmla="*/ 112644 h 430697"/>
              <a:gd name="connsiteX3" fmla="*/ 1657 w 3347831"/>
              <a:gd name="connsiteY3" fmla="*/ 430697 h 43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7831" h="430697">
                <a:moveTo>
                  <a:pt x="1657" y="430697"/>
                </a:moveTo>
                <a:cubicBezTo>
                  <a:pt x="1105" y="300384"/>
                  <a:pt x="552" y="130313"/>
                  <a:pt x="0" y="0"/>
                </a:cubicBezTo>
                <a:lnTo>
                  <a:pt x="3347831" y="112644"/>
                </a:lnTo>
                <a:lnTo>
                  <a:pt x="1657" y="430697"/>
                </a:lnTo>
                <a:close/>
              </a:path>
            </a:pathLst>
          </a:custGeom>
          <a:solidFill>
            <a:srgbClr val="65B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EA0B6-A0C1-B547-9A7C-4FCA1D5BD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1"/>
            <a:ext cx="9141580" cy="5149850"/>
          </a:xfrm>
          <a:custGeom>
            <a:avLst/>
            <a:gdLst>
              <a:gd name="connsiteX0" fmla="*/ 0 w 12184954"/>
              <a:gd name="connsiteY0" fmla="*/ 0 h 3733800"/>
              <a:gd name="connsiteX1" fmla="*/ 12184954 w 12184954"/>
              <a:gd name="connsiteY1" fmla="*/ 0 h 3733800"/>
              <a:gd name="connsiteX2" fmla="*/ 12184954 w 12184954"/>
              <a:gd name="connsiteY2" fmla="*/ 3733800 h 3733800"/>
              <a:gd name="connsiteX3" fmla="*/ 0 w 12184954"/>
              <a:gd name="connsiteY3" fmla="*/ 3733800 h 3733800"/>
              <a:gd name="connsiteX4" fmla="*/ 0 w 12184954"/>
              <a:gd name="connsiteY4" fmla="*/ 0 h 3733800"/>
              <a:gd name="connsiteX0" fmla="*/ 0 w 12184954"/>
              <a:gd name="connsiteY0" fmla="*/ 0 h 4131365"/>
              <a:gd name="connsiteX1" fmla="*/ 12184954 w 12184954"/>
              <a:gd name="connsiteY1" fmla="*/ 0 h 4131365"/>
              <a:gd name="connsiteX2" fmla="*/ 12175015 w 12184954"/>
              <a:gd name="connsiteY2" fmla="*/ 4131365 h 4131365"/>
              <a:gd name="connsiteX3" fmla="*/ 0 w 12184954"/>
              <a:gd name="connsiteY3" fmla="*/ 3733800 h 4131365"/>
              <a:gd name="connsiteX4" fmla="*/ 0 w 12184954"/>
              <a:gd name="connsiteY4" fmla="*/ 0 h 4131365"/>
              <a:gd name="connsiteX0" fmla="*/ 0 w 12217348"/>
              <a:gd name="connsiteY0" fmla="*/ 0 h 6408898"/>
              <a:gd name="connsiteX1" fmla="*/ 12184954 w 12217348"/>
              <a:gd name="connsiteY1" fmla="*/ 0 h 6408898"/>
              <a:gd name="connsiteX2" fmla="*/ 12217348 w 12217348"/>
              <a:gd name="connsiteY2" fmla="*/ 6408898 h 6408898"/>
              <a:gd name="connsiteX3" fmla="*/ 0 w 12217348"/>
              <a:gd name="connsiteY3" fmla="*/ 3733800 h 6408898"/>
              <a:gd name="connsiteX4" fmla="*/ 0 w 12217348"/>
              <a:gd name="connsiteY4" fmla="*/ 0 h 6408898"/>
              <a:gd name="connsiteX0" fmla="*/ 0 w 12217348"/>
              <a:gd name="connsiteY0" fmla="*/ 0 h 6866466"/>
              <a:gd name="connsiteX1" fmla="*/ 12184954 w 12217348"/>
              <a:gd name="connsiteY1" fmla="*/ 0 h 6866466"/>
              <a:gd name="connsiteX2" fmla="*/ 12217348 w 12217348"/>
              <a:gd name="connsiteY2" fmla="*/ 6408898 h 6866466"/>
              <a:gd name="connsiteX3" fmla="*/ 0 w 12217348"/>
              <a:gd name="connsiteY3" fmla="*/ 6866466 h 6866466"/>
              <a:gd name="connsiteX4" fmla="*/ 0 w 12217348"/>
              <a:gd name="connsiteY4" fmla="*/ 0 h 6866466"/>
              <a:gd name="connsiteX0" fmla="*/ 0 w 12188773"/>
              <a:gd name="connsiteY0" fmla="*/ 0 h 6866466"/>
              <a:gd name="connsiteX1" fmla="*/ 12184954 w 12188773"/>
              <a:gd name="connsiteY1" fmla="*/ 0 h 6866466"/>
              <a:gd name="connsiteX2" fmla="*/ 12188773 w 12188773"/>
              <a:gd name="connsiteY2" fmla="*/ 6421598 h 6866466"/>
              <a:gd name="connsiteX3" fmla="*/ 0 w 12188773"/>
              <a:gd name="connsiteY3" fmla="*/ 6866466 h 6866466"/>
              <a:gd name="connsiteX4" fmla="*/ 0 w 12188773"/>
              <a:gd name="connsiteY4" fmla="*/ 0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773" h="6866466">
                <a:moveTo>
                  <a:pt x="0" y="0"/>
                </a:moveTo>
                <a:lnTo>
                  <a:pt x="12184954" y="0"/>
                </a:lnTo>
                <a:lnTo>
                  <a:pt x="12188773" y="6421598"/>
                </a:lnTo>
                <a:lnTo>
                  <a:pt x="0" y="686646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DCDB871-3DA2-5A4D-8867-FEBA9BCD54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689" y="2743200"/>
            <a:ext cx="8458200" cy="1028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 b="1" i="0" spc="75" baseline="0">
                <a:solidFill>
                  <a:schemeClr val="bg1"/>
                </a:solidFill>
                <a:latin typeface="Stag Semibold" panose="02000503060000020004" pitchFamily="2" charset="77"/>
              </a:defRPr>
            </a:lvl1pPr>
          </a:lstStyle>
          <a:p>
            <a:pPr lvl="0"/>
            <a:r>
              <a:rPr lang="en-US" dirty="0"/>
              <a:t>This is a full-screen image</a:t>
            </a:r>
            <a:br>
              <a:rPr lang="en-US" dirty="0"/>
            </a:br>
            <a:r>
              <a:rPr lang="en-US" dirty="0"/>
              <a:t>with a caption</a:t>
            </a:r>
          </a:p>
        </p:txBody>
      </p:sp>
    </p:spTree>
    <p:extLst>
      <p:ext uri="{BB962C8B-B14F-4D97-AF65-F5344CB8AC3E}">
        <p14:creationId xmlns:p14="http://schemas.microsoft.com/office/powerpoint/2010/main" val="265978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8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74" r:id="rId5"/>
    <p:sldLayoutId id="2147483765" r:id="rId6"/>
    <p:sldLayoutId id="2147483767" r:id="rId7"/>
    <p:sldLayoutId id="2147483768" r:id="rId8"/>
    <p:sldLayoutId id="2147483766" r:id="rId9"/>
    <p:sldLayoutId id="2147483769" r:id="rId10"/>
    <p:sldLayoutId id="2147483770" r:id="rId11"/>
    <p:sldLayoutId id="2147483773" r:id="rId12"/>
    <p:sldLayoutId id="2147483771" r:id="rId13"/>
    <p:sldLayoutId id="2147483772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4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91" r:id="rId13"/>
    <p:sldLayoutId id="2147483793" r:id="rId14"/>
    <p:sldLayoutId id="2147483794" r:id="rId15"/>
    <p:sldLayoutId id="214748379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predicted.org/D2B_DT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business/help/1738164643098669?id=445653312788501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facebook.com/business/ads/ab-testing#how-it-work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view of a city&#10;&#10;Description automatically generated">
            <a:extLst>
              <a:ext uri="{FF2B5EF4-FFF2-40B4-BE49-F238E27FC236}">
                <a16:creationId xmlns:a16="http://schemas.microsoft.com/office/drawing/2014/main" id="{E263D832-B3A9-034F-A037-B7164CE588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66" b="1586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A986B-1F7C-274A-95A1-648FEE5933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5750" y="3314700"/>
            <a:ext cx="8705850" cy="5715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Testing the Digital Frontier: How Research Has Used, and Should Use Online Platform Studies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010166-93FF-1143-A70F-2966572409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3144" y="3943350"/>
            <a:ext cx="6173856" cy="742950"/>
          </a:xfrm>
        </p:spPr>
        <p:txBody>
          <a:bodyPr/>
          <a:lstStyle/>
          <a:p>
            <a:r>
              <a:rPr lang="en-US" dirty="0"/>
              <a:t>Johannes Boegershausen, Yann </a:t>
            </a:r>
            <a:r>
              <a:rPr lang="en-US" dirty="0" err="1"/>
              <a:t>Cornil</a:t>
            </a:r>
            <a:r>
              <a:rPr lang="en-US" dirty="0"/>
              <a:t>, </a:t>
            </a:r>
            <a:r>
              <a:rPr lang="en-US" dirty="0" err="1"/>
              <a:t>Shangwen</a:t>
            </a:r>
            <a:r>
              <a:rPr lang="en-US" dirty="0"/>
              <a:t> Yi, &amp; David J. Hardisty</a:t>
            </a:r>
          </a:p>
          <a:p>
            <a:r>
              <a:rPr lang="en-US" dirty="0"/>
              <a:t>May 28 2024</a:t>
            </a:r>
          </a:p>
        </p:txBody>
      </p:sp>
    </p:spTree>
    <p:extLst>
      <p:ext uri="{BB962C8B-B14F-4D97-AF65-F5344CB8AC3E}">
        <p14:creationId xmlns:p14="http://schemas.microsoft.com/office/powerpoint/2010/main" val="317318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PABT Case Example: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Doorn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(2022)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7F60A2-A54A-CBA0-8AB7-BFA4B3170051}"/>
              </a:ext>
            </a:extLst>
          </p:cNvPr>
          <p:cNvSpPr txBox="1"/>
          <p:nvPr/>
        </p:nvSpPr>
        <p:spPr>
          <a:xfrm>
            <a:off x="342900" y="914120"/>
            <a:ext cx="6896100" cy="3248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Research question: </a:t>
            </a:r>
            <a:r>
              <a:rPr lang="en-US" sz="1600" i="1" dirty="0">
                <a:solidFill>
                  <a:srgbClr val="5B6770"/>
                </a:solidFill>
                <a:latin typeface="Whitney Book" pitchFamily="2" charset="0"/>
              </a:rPr>
              <a:t>are people more interested in robot service providers for embarrassing topics?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Study 2: Facebook AB Test, </a:t>
            </a:r>
            <a:r>
              <a:rPr lang="en-US" sz="16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 (“reach”) = 11,815; United Kingdom ages 18-65+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2x2 Between-Participants Design: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B6770"/>
                </a:solidFill>
                <a:latin typeface="Whitney Book" pitchFamily="2" charset="0"/>
              </a:rPr>
              <a:t>High Embarrassment: 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Check your fat percentage! Consult our robot (human) advisor to </a:t>
            </a:r>
            <a:r>
              <a:rPr lang="en-US" sz="1600" dirty="0">
                <a:solidFill>
                  <a:srgbClr val="5B6770"/>
                </a:solidFill>
                <a:highlight>
                  <a:srgbClr val="FFFF00"/>
                </a:highlight>
                <a:latin typeface="Whitney Book" pitchFamily="2" charset="0"/>
              </a:rPr>
              <a:t>prevent overweight and obesity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. Have a chat online about your health and body composition.</a:t>
            </a:r>
          </a:p>
          <a:p>
            <a:pPr marL="257175" indent="-257175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5B6770"/>
                </a:solidFill>
                <a:latin typeface="Whitney Book" pitchFamily="2" charset="0"/>
              </a:rPr>
              <a:t>Low Embarrassment: 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Check your fat percentage! Consult our robot (human) advisor to </a:t>
            </a:r>
            <a:r>
              <a:rPr lang="en-US" sz="1600" dirty="0">
                <a:solidFill>
                  <a:srgbClr val="5B6770"/>
                </a:solidFill>
                <a:highlight>
                  <a:srgbClr val="FFFF00"/>
                </a:highlight>
                <a:latin typeface="Whitney Book" pitchFamily="2" charset="0"/>
              </a:rPr>
              <a:t>assess your fitness and nutritional diet</a:t>
            </a:r>
            <a:r>
              <a:rPr lang="en-US" sz="1600" dirty="0">
                <a:solidFill>
                  <a:srgbClr val="5B6770"/>
                </a:solidFill>
                <a:latin typeface="Whitney Book" pitchFamily="2" charset="0"/>
              </a:rPr>
              <a:t>. Have a chat online about your health and body composition.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7292-F910-02FB-EE47-6371E57E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2860991"/>
            <a:ext cx="1905000" cy="1268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8F3DC-698E-D171-8557-91375FAE4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1352550"/>
            <a:ext cx="1905000" cy="127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706C18-85E8-4837-889C-8013A8E45C3D}"/>
              </a:ext>
            </a:extLst>
          </p:cNvPr>
          <p:cNvSpPr txBox="1"/>
          <p:nvPr/>
        </p:nvSpPr>
        <p:spPr>
          <a:xfrm>
            <a:off x="237781" y="4546684"/>
            <a:ext cx="8305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Holthöwer</a:t>
            </a:r>
            <a:r>
              <a:rPr lang="en-US" dirty="0"/>
              <a:t>, J., &amp; van </a:t>
            </a:r>
            <a:r>
              <a:rPr lang="en-US" dirty="0" err="1"/>
              <a:t>Doorn</a:t>
            </a:r>
            <a:r>
              <a:rPr lang="en-US" dirty="0"/>
              <a:t>, J. (2023). Robots do not judge: service robots can alleviate embarrassment in service encounters. </a:t>
            </a:r>
            <a:r>
              <a:rPr lang="en-US" i="1" dirty="0"/>
              <a:t>Journal of the Academy of Marketing Science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(4), 767-784.</a:t>
            </a:r>
          </a:p>
        </p:txBody>
      </p:sp>
    </p:spTree>
    <p:extLst>
      <p:ext uri="{BB962C8B-B14F-4D97-AF65-F5344CB8AC3E}">
        <p14:creationId xmlns:p14="http://schemas.microsoft.com/office/powerpoint/2010/main" val="109552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nl-NL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Doorn (2022): 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Click-Through-Rates 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1781ECD-7691-98C9-27FF-22A610A05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3902"/>
              </p:ext>
            </p:extLst>
          </p:nvPr>
        </p:nvGraphicFramePr>
        <p:xfrm>
          <a:off x="457200" y="971550"/>
          <a:ext cx="75438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402195799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53433650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705997355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75338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High Embarrassment</a:t>
                      </a:r>
                    </a:p>
                    <a:p>
                      <a:pPr algn="ctr"/>
                      <a:r>
                        <a:rPr lang="en-US" dirty="0"/>
                        <a:t>(“prevent overweight and obesity”)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1.26%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5663"/>
                  </a:ext>
                </a:extLst>
              </a:tr>
              <a:tr h="127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Low Embarrassment</a:t>
                      </a:r>
                    </a:p>
                    <a:p>
                      <a:pPr algn="ctr"/>
                      <a:r>
                        <a:rPr lang="en-US" dirty="0"/>
                        <a:t>(“assess your fitness and nutritional diet”)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0.93%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0312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7FAC2DC-70C3-38CF-AB8C-5FE65A40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041670"/>
            <a:ext cx="1600200" cy="106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37292-F910-02FB-EE47-6371E57E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694" y="1024241"/>
            <a:ext cx="1673106" cy="11136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D6F9F-BAB8-8D47-4D00-5F1EE3AF0460}"/>
              </a:ext>
            </a:extLst>
          </p:cNvPr>
          <p:cNvSpPr txBox="1"/>
          <p:nvPr/>
        </p:nvSpPr>
        <p:spPr>
          <a:xfrm>
            <a:off x="8229600" y="2754631"/>
            <a:ext cx="76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.037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A5EA8-5510-E6E5-F864-3400E30BA5B1}"/>
              </a:ext>
            </a:extLst>
          </p:cNvPr>
          <p:cNvSpPr txBox="1"/>
          <p:nvPr/>
        </p:nvSpPr>
        <p:spPr>
          <a:xfrm>
            <a:off x="8229600" y="3943350"/>
            <a:ext cx="762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 = .37</a:t>
            </a:r>
          </a:p>
        </p:txBody>
      </p:sp>
    </p:spTree>
    <p:extLst>
      <p:ext uri="{BB962C8B-B14F-4D97-AF65-F5344CB8AC3E}">
        <p14:creationId xmlns:p14="http://schemas.microsoft.com/office/powerpoint/2010/main" val="204612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81000" y="133350"/>
            <a:ext cx="8191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How Much Effect Does Optimization Have? </a:t>
            </a:r>
            <a:b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</a:br>
            <a:r>
              <a:rPr lang="en-US" sz="240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 of Replication and Robustness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E11A-D012-46A4-D60E-B53E1050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5" y="971550"/>
            <a:ext cx="3004324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EC9C-617A-6BAE-6C85-A9E51883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89" y="971550"/>
            <a:ext cx="3033082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10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Replication and Extension of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Holthöwer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&amp; van </a:t>
            </a:r>
            <a:r>
              <a:rPr lang="en-US" sz="2550" b="1" spc="75" dirty="0" err="1">
                <a:solidFill>
                  <a:srgbClr val="65B333"/>
                </a:solidFill>
                <a:latin typeface="Stag Semibold" panose="02000503060000020004" pitchFamily="2" charset="77"/>
              </a:rPr>
              <a:t>Doorn</a:t>
            </a: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 (2022)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290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Three distinct A/B tests launched simultaneously on Meta, over a three-day period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Each test compared Robot Ad vs Human Ad (high embarrassment conditions only)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Optimized on “Link Clicks” vs “Impressions” vs “Reach with frequency cap”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Budget of USD 200 per test (i.e., USD 100 per ad)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Total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(impressions) = 267,151, USA, all ages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Pre-registered: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  <a:hlinkClick r:id="rId3"/>
              </a:rPr>
              <a:t>https://aspredicted.org/D2B_DT8</a:t>
            </a: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6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Click-Through-Rates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44DED6-C364-D74D-5B92-1BE125D19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41171"/>
              </p:ext>
            </p:extLst>
          </p:nvPr>
        </p:nvGraphicFramePr>
        <p:xfrm>
          <a:off x="342900" y="939668"/>
          <a:ext cx="8077198" cy="3489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772376330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1936905495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09799251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727462329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82407404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355028891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1118148039"/>
                    </a:ext>
                  </a:extLst>
                </a:gridCol>
              </a:tblGrid>
              <a:tr h="68573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 w/ Cap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64594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 Version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Human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Robot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290173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Impressions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11,874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11,735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62,581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61,808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59,554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59,599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3688157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8,760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9,268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25,400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24,208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59,345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59,056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746209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Unique Link Clicks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462568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CTR1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Clicks/Impression)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1.01%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8503138"/>
                  </a:ext>
                </a:extLst>
              </a:tr>
              <a:tr h="4572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CTR2 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(Unique Link Clicks/Reach)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1.37%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1.64%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0.09%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0.10%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0.04%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0.05%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96013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A6CEBA5-C3F3-6207-83B9-DB5D629E95F0}"/>
              </a:ext>
            </a:extLst>
          </p:cNvPr>
          <p:cNvSpPr/>
          <p:nvPr/>
        </p:nvSpPr>
        <p:spPr>
          <a:xfrm>
            <a:off x="3505200" y="3486150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4B453-FD9C-C21D-7AB0-FB61C5F89E1E}"/>
              </a:ext>
            </a:extLst>
          </p:cNvPr>
          <p:cNvSpPr txBox="1"/>
          <p:nvPr/>
        </p:nvSpPr>
        <p:spPr>
          <a:xfrm>
            <a:off x="4267200" y="3452935"/>
            <a:ext cx="883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=.04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F24DC-EECE-A35E-098A-5C76F16AB9AB}"/>
              </a:ext>
            </a:extLst>
          </p:cNvPr>
          <p:cNvSpPr/>
          <p:nvPr/>
        </p:nvSpPr>
        <p:spPr>
          <a:xfrm>
            <a:off x="3505200" y="3976565"/>
            <a:ext cx="18288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8DC71-176D-B92B-A1FA-C03D1350E8CB}"/>
              </a:ext>
            </a:extLst>
          </p:cNvPr>
          <p:cNvSpPr txBox="1"/>
          <p:nvPr/>
        </p:nvSpPr>
        <p:spPr>
          <a:xfrm>
            <a:off x="4267200" y="3943350"/>
            <a:ext cx="8839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=.14</a:t>
            </a:r>
          </a:p>
        </p:txBody>
      </p:sp>
    </p:spTree>
    <p:extLst>
      <p:ext uri="{BB962C8B-B14F-4D97-AF65-F5344CB8AC3E}">
        <p14:creationId xmlns:p14="http://schemas.microsoft.com/office/powerpoint/2010/main" val="42630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58304" y="191901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Divergent Delivery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CBC8F19-D896-BCB2-C350-8604695E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797440"/>
              </p:ext>
            </p:extLst>
          </p:nvPr>
        </p:nvGraphicFramePr>
        <p:xfrm>
          <a:off x="533400" y="742950"/>
          <a:ext cx="8229598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4041">
                  <a:extLst>
                    <a:ext uri="{9D8B030D-6E8A-4147-A177-3AD203B41FA5}">
                      <a16:colId xmlns:a16="http://schemas.microsoft.com/office/drawing/2014/main" val="1732618762"/>
                    </a:ext>
                  </a:extLst>
                </a:gridCol>
                <a:gridCol w="1128912">
                  <a:extLst>
                    <a:ext uri="{9D8B030D-6E8A-4147-A177-3AD203B41FA5}">
                      <a16:colId xmlns:a16="http://schemas.microsoft.com/office/drawing/2014/main" val="264228046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3546259185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397276738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296699601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911251234"/>
                    </a:ext>
                  </a:extLst>
                </a:gridCol>
                <a:gridCol w="785329">
                  <a:extLst>
                    <a:ext uri="{9D8B030D-6E8A-4147-A177-3AD203B41FA5}">
                      <a16:colId xmlns:a16="http://schemas.microsoft.com/office/drawing/2014/main" val="1589327402"/>
                    </a:ext>
                  </a:extLst>
                </a:gridCol>
              </a:tblGrid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Clicks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Impression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Reach w/ Cap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085303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Ad Version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Human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Robot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0243782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 (Impression/Reach)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44597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Proportion of Women among exposed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35.3%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855251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0.98%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57111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CTR1 among women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1.02%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0.03%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0.04%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276487"/>
                  </a:ext>
                </a:extLst>
              </a:tr>
              <a:tr h="598714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age of exposed users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62.11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62.71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53.41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53.5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53.85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86752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AA79D5-E2CB-7088-813A-8CCDCD32CB95}"/>
              </a:ext>
            </a:extLst>
          </p:cNvPr>
          <p:cNvSpPr/>
          <p:nvPr/>
        </p:nvSpPr>
        <p:spPr>
          <a:xfrm>
            <a:off x="3733799" y="2647950"/>
            <a:ext cx="1828800" cy="1639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CBF14B-57EF-DF72-E2FB-E56979279225}"/>
              </a:ext>
            </a:extLst>
          </p:cNvPr>
          <p:cNvSpPr/>
          <p:nvPr/>
        </p:nvSpPr>
        <p:spPr>
          <a:xfrm>
            <a:off x="3751633" y="2114550"/>
            <a:ext cx="1828800" cy="382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Results: Other User Reactions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51DDC-EF4E-C337-C4C7-EE6680CC3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7651"/>
              </p:ext>
            </p:extLst>
          </p:nvPr>
        </p:nvGraphicFramePr>
        <p:xfrm>
          <a:off x="381000" y="666750"/>
          <a:ext cx="8077198" cy="279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263">
                  <a:extLst>
                    <a:ext uri="{9D8B030D-6E8A-4147-A177-3AD203B41FA5}">
                      <a16:colId xmlns:a16="http://schemas.microsoft.com/office/drawing/2014/main" val="2551178807"/>
                    </a:ext>
                  </a:extLst>
                </a:gridCol>
                <a:gridCol w="1108005">
                  <a:extLst>
                    <a:ext uri="{9D8B030D-6E8A-4147-A177-3AD203B41FA5}">
                      <a16:colId xmlns:a16="http://schemas.microsoft.com/office/drawing/2014/main" val="392780176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5547606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945337998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957455204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2149024886"/>
                    </a:ext>
                  </a:extLst>
                </a:gridCol>
                <a:gridCol w="770786">
                  <a:extLst>
                    <a:ext uri="{9D8B030D-6E8A-4147-A177-3AD203B41FA5}">
                      <a16:colId xmlns:a16="http://schemas.microsoft.com/office/drawing/2014/main" val="4148478917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Clicks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Impression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Reach w/ Cap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57745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Ad Version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Human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Robot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070609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Comments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485963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Post Reactions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40420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EC7C536-36A4-F83F-800A-B20ABD24F6A8}"/>
              </a:ext>
            </a:extLst>
          </p:cNvPr>
          <p:cNvSpPr/>
          <p:nvPr/>
        </p:nvSpPr>
        <p:spPr>
          <a:xfrm>
            <a:off x="3657600" y="2967747"/>
            <a:ext cx="1600199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8202BC-C184-88F1-9F2E-31C1957D5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2822206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6CA8E2-ABB3-B146-2963-0159A9C72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26711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58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Study: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937328"/>
            <a:ext cx="8401050" cy="362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optimizing on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clicks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Replicated previous results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Evidence of divergent delivery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robot ad was shown to more men than women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Men were more likely to click the robot ad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Evidence of divergent reactions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CA" sz="1800" i="1" dirty="0">
                <a:solidFill>
                  <a:srgbClr val="5B6770"/>
                </a:solidFill>
                <a:latin typeface="Whitney Book" pitchFamily="2" charset="0"/>
              </a:rPr>
              <a:t>In short, OPS do not test “A” vs “B”. They test “A + optimization A + reactions A” vs “B + optimization B + reactions B”.</a:t>
            </a:r>
            <a:endParaRPr lang="en-US" sz="1800" i="1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Case Study: Takeaways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2482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optimizing on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impressions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or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capped reach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Very low click through rates (below industry standards)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Null results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Targeting may be optimized for users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unlikely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click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No evidence of divergent delivery (but may still happen on 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unobservables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3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A99804-ED1E-9B3C-9212-1BD3A1D20F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3696B3C-904E-6406-6B52-509EC3F65F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143" r="7143"/>
          <a:stretch>
            <a:fillRect/>
          </a:stretch>
        </p:blipFill>
        <p:spPr>
          <a:xfrm>
            <a:off x="3583081" y="1202226"/>
            <a:ext cx="2115426" cy="246799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0728A-95CA-B5FA-5395-08D45E15A6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3081" y="3727373"/>
            <a:ext cx="2057400" cy="228600"/>
          </a:xfrm>
        </p:spPr>
        <p:txBody>
          <a:bodyPr/>
          <a:lstStyle/>
          <a:p>
            <a:r>
              <a:rPr lang="en-US" dirty="0"/>
              <a:t>Yann </a:t>
            </a:r>
            <a:r>
              <a:rPr lang="en-US" dirty="0" err="1"/>
              <a:t>Cornil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FC61D-242C-A0F0-F689-26D8F6E7F3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3081" y="4001097"/>
            <a:ext cx="2057400" cy="412077"/>
          </a:xfrm>
        </p:spPr>
        <p:txBody>
          <a:bodyPr/>
          <a:lstStyle/>
          <a:p>
            <a:r>
              <a:rPr lang="en-US" dirty="0"/>
              <a:t>University of British Columbia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0FDB7F6A-C022-9F61-ABE0-37132529589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7143" r="7143"/>
          <a:stretch>
            <a:fillRect/>
          </a:stretch>
        </p:blipFill>
        <p:spPr>
          <a:xfrm>
            <a:off x="5914586" y="1194794"/>
            <a:ext cx="2162613" cy="252304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C87764-0F1D-E0A3-89FC-3F5904B44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4587" y="3774993"/>
            <a:ext cx="2057400" cy="228600"/>
          </a:xfrm>
        </p:spPr>
        <p:txBody>
          <a:bodyPr/>
          <a:lstStyle/>
          <a:p>
            <a:r>
              <a:rPr lang="en-US" dirty="0" err="1"/>
              <a:t>Shangwen</a:t>
            </a:r>
            <a:r>
              <a:rPr lang="en-US" dirty="0"/>
              <a:t> Yi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5A0181-6A76-9B78-438A-333723F5DB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14587" y="4048717"/>
            <a:ext cx="2057400" cy="412077"/>
          </a:xfrm>
        </p:spPr>
        <p:txBody>
          <a:bodyPr/>
          <a:lstStyle/>
          <a:p>
            <a:r>
              <a:rPr lang="en-US" dirty="0"/>
              <a:t>University of British Columbia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6C09C5-8621-151E-AAFE-2BCB263F2F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7288" y="3713482"/>
            <a:ext cx="2057400" cy="228600"/>
          </a:xfrm>
        </p:spPr>
        <p:txBody>
          <a:bodyPr/>
          <a:lstStyle/>
          <a:p>
            <a:r>
              <a:rPr lang="en-US" dirty="0"/>
              <a:t>Johannes </a:t>
            </a:r>
            <a:r>
              <a:rPr lang="en-US" dirty="0" err="1"/>
              <a:t>Boegershausen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7AA8D4-D46B-94C6-35A7-B14853FE6D9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97288" y="3987206"/>
            <a:ext cx="2057400" cy="412077"/>
          </a:xfrm>
        </p:spPr>
        <p:txBody>
          <a:bodyPr/>
          <a:lstStyle/>
          <a:p>
            <a:r>
              <a:rPr lang="en-US" dirty="0"/>
              <a:t>Rotterdam School of Management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FD4C654D-CFA7-EE5D-677A-E228C213F2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t="2016" b="2016"/>
          <a:stretch>
            <a:fillRect/>
          </a:stretch>
        </p:blipFill>
        <p:spPr>
          <a:xfrm>
            <a:off x="1197288" y="1192696"/>
            <a:ext cx="2111688" cy="2463636"/>
          </a:xfrm>
        </p:spPr>
      </p:pic>
    </p:spTree>
    <p:extLst>
      <p:ext uri="{BB962C8B-B14F-4D97-AF65-F5344CB8AC3E}">
        <p14:creationId xmlns:p14="http://schemas.microsoft.com/office/powerpoint/2010/main" val="2460074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Current Practice</a:t>
            </a:r>
          </a:p>
        </p:txBody>
      </p:sp>
    </p:spTree>
    <p:extLst>
      <p:ext uri="{BB962C8B-B14F-4D97-AF65-F5344CB8AC3E}">
        <p14:creationId xmlns:p14="http://schemas.microsoft.com/office/powerpoint/2010/main" val="313031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OPS: Review of Current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278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Review and coding of all 133 OPS published (through 2023)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CTR is a dependent variable in 98% of studies, yet the exact operationalization of CTR varies significantly: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Numerator: “total clicks” vs “unique clicks”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Denominator: “reach” vs “impressions”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64% Not reported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19% preregistered</a:t>
            </a:r>
          </a:p>
        </p:txBody>
      </p:sp>
    </p:spTree>
    <p:extLst>
      <p:ext uri="{BB962C8B-B14F-4D97-AF65-F5344CB8AC3E}">
        <p14:creationId xmlns:p14="http://schemas.microsoft.com/office/powerpoint/2010/main" val="131548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67375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OPS: Review of Current Practice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9AFF6B-A4A0-4729-8337-84354EEA6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57887"/>
              </p:ext>
            </p:extLst>
          </p:nvPr>
        </p:nvGraphicFramePr>
        <p:xfrm>
          <a:off x="293552" y="513648"/>
          <a:ext cx="8621848" cy="4420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924">
                  <a:extLst>
                    <a:ext uri="{9D8B030D-6E8A-4147-A177-3AD203B41FA5}">
                      <a16:colId xmlns:a16="http://schemas.microsoft.com/office/drawing/2014/main" val="4247479365"/>
                    </a:ext>
                  </a:extLst>
                </a:gridCol>
                <a:gridCol w="4310924">
                  <a:extLst>
                    <a:ext uri="{9D8B030D-6E8A-4147-A177-3AD203B41FA5}">
                      <a16:colId xmlns:a16="http://schemas.microsoft.com/office/drawing/2014/main" val="1779427668"/>
                    </a:ext>
                  </a:extLst>
                </a:gridCol>
              </a:tblGrid>
              <a:tr h="9344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Generally Desirable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Generally Problematic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76962"/>
                  </a:ext>
                </a:extLst>
              </a:tr>
              <a:tr h="79729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18% - Discuss the lack of (true) randomization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62% - Label the study as an experiment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449309"/>
                  </a:ext>
                </a:extLst>
              </a:tr>
              <a:tr h="79729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81% - Stated purpose is to improve external/ecological validity or realism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53% - Describe the OPS as offering (true) randomization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624872"/>
                  </a:ext>
                </a:extLst>
              </a:tr>
              <a:tr h="109399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5% - Stated purpose is to test the combined effect of ad creatives and the algorithms delivering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71% - Stated purpose is to test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962420"/>
                  </a:ext>
                </a:extLst>
              </a:tr>
              <a:tr h="79729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6% - Stated purpose is to learn which ad attributes work best on this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74% - Use explicitly causal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90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2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12FC8-7287-4C2A-85A7-AF9CBB55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882" y="133350"/>
            <a:ext cx="6477000" cy="53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7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DFA9FF-AEB6-4649-BE7A-8B6DC076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8940"/>
            <a:ext cx="5019035" cy="59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53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3029071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2677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Discussion: Recommendations for Researchers and Reviewers?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1200150"/>
            <a:ext cx="8401050" cy="1946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What do you think of this method?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Should we use it?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If so, how should it be used?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More broadly, what methods have (sufficient) epistemic value for publication in academic research? </a:t>
            </a:r>
          </a:p>
        </p:txBody>
      </p:sp>
    </p:spTree>
    <p:extLst>
      <p:ext uri="{BB962C8B-B14F-4D97-AF65-F5344CB8AC3E}">
        <p14:creationId xmlns:p14="http://schemas.microsoft.com/office/powerpoint/2010/main" val="405081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2677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My Recommendations for Researchers and Reviewers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7"/>
            <a:ext cx="8401050" cy="1642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Evaluate and ensure: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Validity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Transparency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Appropriateness</a:t>
            </a:r>
          </a:p>
        </p:txBody>
      </p:sp>
    </p:spTree>
    <p:extLst>
      <p:ext uri="{BB962C8B-B14F-4D97-AF65-F5344CB8AC3E}">
        <p14:creationId xmlns:p14="http://schemas.microsoft.com/office/powerpoint/2010/main" val="1333963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05611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Validity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666750"/>
            <a:ext cx="8401050" cy="435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Think of it like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“DIY” secondary data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 requires critical examination of potential confounds and algorithmic interference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Boegershausen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et al, 2022)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Similar to scraped data from </a:t>
            </a:r>
            <a:r>
              <a:rPr lang="en-US" sz="180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Trip Advisor/X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Whitney Book" pitchFamily="2" charset="0"/>
              </a:rPr>
              <a:t>/Yelp/Amazon etc. 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Largely avoids validity problems from click farms, LLMs </a:t>
            </a:r>
            <a:r>
              <a:rPr lang="en-US" sz="1800" b="1" dirty="0">
                <a:solidFill>
                  <a:srgbClr val="92D050"/>
                </a:solidFill>
                <a:latin typeface="Whitney Book" pitchFamily="2" charset="0"/>
              </a:rPr>
              <a:t>+++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Check for explicit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evidence of divergent delivery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across conditions, such as: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Gender, Age, Impression/reach ratio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ie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exposures per person)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Consider the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meaning of a click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(Purchase intent? Curiosity? Outrage?)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Check for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violations of statistical assumptions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Ex: CTR as clicks/impressions violates independence of observations</a:t>
            </a:r>
          </a:p>
          <a:p>
            <a:pPr marL="287338" lvl="1" indent="-287338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Ideally,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funnel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a researcher-controlled website for measurement farther along the customer journey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Dolifka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working paper; 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Winterich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working paper)</a:t>
            </a:r>
          </a:p>
        </p:txBody>
      </p:sp>
    </p:spTree>
    <p:extLst>
      <p:ext uri="{BB962C8B-B14F-4D97-AF65-F5344CB8AC3E}">
        <p14:creationId xmlns:p14="http://schemas.microsoft.com/office/powerpoint/2010/main" val="2759448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Transparency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8"/>
            <a:ext cx="8401050" cy="41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Require that the internal validity threats—such as lack randomization–be explicitly stated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following must be shared: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“Raw” data (such as PDF prints of campaign results pages)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Ad campaign settings (such as optimization objective, target audience, etc.) must be shared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Sample characteristics in each condition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Alternative DV specifications (clicks/unique-clicks/impressions/reach/engagements)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Pre-registration is helpful, to differentiate confirmatory vs exploratory findings.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(As a reviewer, take a look at the pre-reg)</a:t>
            </a:r>
          </a:p>
        </p:txBody>
      </p:sp>
    </p:spTree>
    <p:extLst>
      <p:ext uri="{BB962C8B-B14F-4D97-AF65-F5344CB8AC3E}">
        <p14:creationId xmlns:p14="http://schemas.microsoft.com/office/powerpoint/2010/main" val="223002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85725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Studies Example: Human vs Robot Doctor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7E11A-D012-46A4-D60E-B53E10509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71550"/>
            <a:ext cx="3124200" cy="4041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D1EC9C-617A-6BAE-6C85-A9E51883D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6" y="971550"/>
            <a:ext cx="3124199" cy="400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568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Appropriateness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23848"/>
            <a:ext cx="8401050" cy="370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A tool in the toolbox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: Should not be explicitly “suggested” (</a:t>
            </a:r>
            <a:r>
              <a:rPr lang="en-US" sz="1800" dirty="0" err="1">
                <a:solidFill>
                  <a:srgbClr val="5B6770"/>
                </a:solidFill>
                <a:latin typeface="Whitney Book" pitchFamily="2" charset="0"/>
              </a:rPr>
              <a:t>ie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required) by reviewers, nor uniformly disallowed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Most useful as a “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road test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” to show that an intervention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can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yield real-world impact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should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never replace a true RCT</a:t>
            </a:r>
          </a:p>
          <a:p>
            <a:pPr marL="628650" lvl="1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But can be a nice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complement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to a lab study (Study 1A/Study 1B)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Appropriateness varies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 from one project to another, and must be evaluated case-by-case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Personal opinion: </a:t>
            </a:r>
            <a:br>
              <a:rPr lang="en-US" sz="1800" dirty="0">
                <a:solidFill>
                  <a:srgbClr val="5B6770"/>
                </a:solidFill>
                <a:latin typeface="Whitney Book" pitchFamily="2" charset="0"/>
              </a:rPr>
            </a:b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When forced to make tradeoffs, OPS should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prioritize ecological validity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/realism. They will never be an RCT. Don’t “throw the baby out with the bathwater”. </a:t>
            </a:r>
          </a:p>
        </p:txBody>
      </p:sp>
    </p:spTree>
    <p:extLst>
      <p:ext uri="{BB962C8B-B14F-4D97-AF65-F5344CB8AC3E}">
        <p14:creationId xmlns:p14="http://schemas.microsoft.com/office/powerpoint/2010/main" val="1983997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B6E0AE5-6C24-B94B-8322-90E2B4397A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57" b="657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E5DF88-8AF7-6A40-AB57-25BAA65F4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Summary &amp; Conclusions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EF03AFA-E0AC-AD47-99C5-331B369F9B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" y="1085850"/>
            <a:ext cx="4533900" cy="36195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 offer high ecological validity but low internal validity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 should only be used as a complement to, rather than a replacement for, lab-based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 careful design and reporting, OPS can be a useful tool in the modern consumer research toolbox</a:t>
            </a:r>
          </a:p>
        </p:txBody>
      </p:sp>
    </p:spTree>
    <p:extLst>
      <p:ext uri="{BB962C8B-B14F-4D97-AF65-F5344CB8AC3E}">
        <p14:creationId xmlns:p14="http://schemas.microsoft.com/office/powerpoint/2010/main" val="2020058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view of a city&#10;&#10;Description automatically generated">
            <a:extLst>
              <a:ext uri="{FF2B5EF4-FFF2-40B4-BE49-F238E27FC236}">
                <a16:creationId xmlns:a16="http://schemas.microsoft.com/office/drawing/2014/main" id="{4218AB2D-B950-8C42-B8E0-E8CD12EED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A40FB-6DA1-5E4C-9B87-383623283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689" y="2171700"/>
            <a:ext cx="8458200" cy="1028700"/>
          </a:xfrm>
        </p:spPr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0065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133350"/>
            <a:ext cx="53721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566666"/>
            <a:ext cx="8648700" cy="444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Braun, M., &amp; Schwartz, E. M. (2022).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The A-B Test Deception: Divergent Delivery, Response Heterogeneity, and Erroneous Inferences in Online Advertising Field Experiments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. working paper, Southern Methodist University.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de Langhe, B.,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Puntoni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S. (2021). Are Personalized Ads a Waste of Money?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Harvard Business Review Digital Articles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.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Eckles, D., Gordon, B. R., &amp; Johnson, G. A. (2018). Field studies of psychologically targeted ads face threats to internal validity.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Proceedings of the National Academy of Sciences, 115(23)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E5254. doi:10.1073/pnas.1805363115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Holthöwer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J., &amp; van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Doorn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J. (2022). Robots do not judge: service robots can alleviate embarrassment in service encounters.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the Academy of Marketing Science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1-18.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Johnson, G. A. (2023). Inferno: A guide to field experiments in online display advertising.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Economics &amp; Management Strategy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forthcoming.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doi:https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://doi.org/10.1111/jems.12513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Kohavi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R., &amp;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Thomke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S. (2017). The surprising power of online experiments.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Harvard Business Review, 95(5)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74-82.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Mosleh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M., Pennycook, G., &amp; Rand, D. G. (2022). Field experiments on social media.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Current Directions in Psychological Science, 31(1)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69-75. </a:t>
            </a:r>
          </a:p>
          <a:p>
            <a:pPr marL="346075" indent="-346075">
              <a:lnSpc>
                <a:spcPct val="110000"/>
              </a:lnSpc>
              <a:spcAft>
                <a:spcPts val="900"/>
              </a:spcAft>
            </a:pP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Orazi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D. C., &amp; Johnston, A. C. (2020). Running field experiments using Facebook split test. </a:t>
            </a:r>
            <a:r>
              <a:rPr lang="en-US" sz="1400" i="1" dirty="0">
                <a:solidFill>
                  <a:srgbClr val="5B6770"/>
                </a:solidFill>
                <a:latin typeface="Whitney Book" pitchFamily="2" charset="0"/>
              </a:rPr>
              <a:t>Journal of Business Research, 118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, 189-198. </a:t>
            </a:r>
            <a:r>
              <a:rPr lang="en-US" sz="1400" dirty="0" err="1">
                <a:solidFill>
                  <a:srgbClr val="5B6770"/>
                </a:solidFill>
                <a:latin typeface="Whitney Book" pitchFamily="2" charset="0"/>
              </a:rPr>
              <a:t>doi:https</a:t>
            </a:r>
            <a:r>
              <a:rPr lang="en-US" sz="1400" dirty="0">
                <a:solidFill>
                  <a:srgbClr val="5B6770"/>
                </a:solidFill>
                <a:latin typeface="Whitney Book" pitchFamily="2" charset="0"/>
              </a:rPr>
              <a:t>://doi.org/10.1016/j.jbusres.2020.06.053</a:t>
            </a:r>
          </a:p>
        </p:txBody>
      </p:sp>
    </p:spTree>
    <p:extLst>
      <p:ext uri="{BB962C8B-B14F-4D97-AF65-F5344CB8AC3E}">
        <p14:creationId xmlns:p14="http://schemas.microsoft.com/office/powerpoint/2010/main" val="343530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4914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Studies (OPS)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3701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“AB Testing” is an ambiguous term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Definition: studies that are run in a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naturalistic online environment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and that aim to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compare the effect of different stimuli 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(in particular ads) and the way they are delivered to an online audience, by </a:t>
            </a: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using the A/B testing functionalities provided by digital platforms</a:t>
            </a: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, such as Facebook (Meta) or Google Ads</a:t>
            </a:r>
          </a:p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Distinct from: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Fully controlled randomized controlled trials (RCTs) run in partnership with an organization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Holdout (or “lift”) tests – examine effect of advertisement exposure vs no exposure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5B6770"/>
              </a:solidFill>
              <a:latin typeface="Whitney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6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7B99A2-3D27-9047-8015-2BBDE4C5C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FF3C0-A656-0005-EEF9-1EC9A4B02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54" y="209550"/>
            <a:ext cx="7162801" cy="50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62103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Online Platform Studies: Why use them?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5019195" cy="407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The average person spends 6 hours and 58 minutes looking at their screen each day doing internet-connected activities (We are Social 2022)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Researchers are keen to test their theories in online field studies with large and diverse samples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Online advertising platforms such as Facebook (Meta), Google, and </a:t>
            </a:r>
            <a:r>
              <a:rPr lang="en-US" sz="1800" dirty="0" err="1">
                <a:latin typeface="Whitney Book" pitchFamily="2" charset="0"/>
              </a:rPr>
              <a:t>Tiktok</a:t>
            </a:r>
            <a:r>
              <a:rPr lang="en-US" sz="1800" dirty="0">
                <a:latin typeface="Whitney Book" pitchFamily="2" charset="0"/>
              </a:rPr>
              <a:t> offer convenient “AB Testing” tools at a reasonable cost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Whitney Book" pitchFamily="2" charset="0"/>
              </a:rPr>
              <a:t>“</a:t>
            </a:r>
            <a:r>
              <a:rPr lang="en-US" sz="1800" dirty="0"/>
              <a:t>A/B Testing helps ensure your audiences will be evenly split and statistically comparable” - </a:t>
            </a:r>
            <a:r>
              <a:rPr lang="en-US" sz="1800" dirty="0">
                <a:hlinkClick r:id="rId2"/>
              </a:rPr>
              <a:t>Meta</a:t>
            </a:r>
            <a:endParaRPr lang="en-US" sz="1800" dirty="0">
              <a:latin typeface="Whitney Boo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6A71EC-4DA7-491E-9CA1-510A61CCB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54701"/>
            <a:ext cx="3439005" cy="3791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084AC-E390-4B68-918B-54D239999F37}"/>
              </a:ext>
            </a:extLst>
          </p:cNvPr>
          <p:cNvSpPr txBox="1"/>
          <p:nvPr/>
        </p:nvSpPr>
        <p:spPr>
          <a:xfrm>
            <a:off x="5791201" y="4635669"/>
            <a:ext cx="289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https://www.facebook.com/business/ads/ab-testing#how-it-works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5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20955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OPS: Validity Tradeoffs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71475" y="760599"/>
            <a:ext cx="8401050" cy="412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The benefits of OPS are clear: relatively quick, relatively inexpensive, ecologically-valid field data.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But: platform documentation is ambiguous and sometimes misleading, hiding a critical flaw for researchers: </a:t>
            </a:r>
            <a:r>
              <a:rPr lang="en-US" sz="1800" b="1" dirty="0">
                <a:solidFill>
                  <a:srgbClr val="5B6770"/>
                </a:solidFill>
                <a:latin typeface="Whitney Book" pitchFamily="2" charset="0"/>
              </a:rPr>
              <a:t>“divergent delivery” compromises internal validity, so we cannot make clean causal inferences. 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5B6770"/>
                </a:solidFill>
                <a:latin typeface="Whitney Book" pitchFamily="2" charset="0"/>
              </a:rPr>
              <a:t>OPS cannot replace a fully-random experiment!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are constantly changing “black boxes”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Meaning of clicks is ambiguous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data typically violates independent sampling assumptions of common statistics</a:t>
            </a:r>
          </a:p>
          <a:p>
            <a:pPr marL="285750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should only be used as a “proof of concept” or case example (similar to many secondary data sources), rather than a clean test of theory</a:t>
            </a:r>
          </a:p>
        </p:txBody>
      </p:sp>
    </p:spTree>
    <p:extLst>
      <p:ext uri="{BB962C8B-B14F-4D97-AF65-F5344CB8AC3E}">
        <p14:creationId xmlns:p14="http://schemas.microsoft.com/office/powerpoint/2010/main" val="309188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DB3A-EBCE-1F4E-B7C3-526E5AF8561E}"/>
              </a:ext>
            </a:extLst>
          </p:cNvPr>
          <p:cNvSpPr txBox="1">
            <a:spLocks/>
          </p:cNvSpPr>
          <p:nvPr/>
        </p:nvSpPr>
        <p:spPr>
          <a:xfrm>
            <a:off x="342900" y="342900"/>
            <a:ext cx="7962900" cy="55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50" b="1" spc="75" dirty="0">
                <a:solidFill>
                  <a:srgbClr val="65B333"/>
                </a:solidFill>
                <a:latin typeface="Stag Semibold" panose="02000503060000020004" pitchFamily="2" charset="77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18A42-AABA-6D40-A4C2-DB75A33E6B8B}"/>
              </a:ext>
            </a:extLst>
          </p:cNvPr>
          <p:cNvSpPr txBox="1"/>
          <p:nvPr/>
        </p:nvSpPr>
        <p:spPr>
          <a:xfrm>
            <a:off x="342900" y="914120"/>
            <a:ext cx="8401050" cy="122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OPS case example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Review of current practices in all OPS published (through 2023)</a:t>
            </a:r>
          </a:p>
          <a:p>
            <a:pPr marL="342900" indent="-342900">
              <a:lnSpc>
                <a:spcPct val="1100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n-US" sz="1800" dirty="0">
                <a:solidFill>
                  <a:srgbClr val="5B6770"/>
                </a:solidFill>
                <a:latin typeface="Whitney Book" pitchFamily="2" charset="0"/>
              </a:rPr>
              <a:t>Recommendations for researchers &amp; reviewers (I will ask you!)</a:t>
            </a:r>
          </a:p>
        </p:txBody>
      </p:sp>
    </p:spTree>
    <p:extLst>
      <p:ext uri="{BB962C8B-B14F-4D97-AF65-F5344CB8AC3E}">
        <p14:creationId xmlns:p14="http://schemas.microsoft.com/office/powerpoint/2010/main" val="259268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walking on a sidewalk&#10;&#10;Description automatically generated">
            <a:extLst>
              <a:ext uri="{FF2B5EF4-FFF2-40B4-BE49-F238E27FC236}">
                <a16:creationId xmlns:a16="http://schemas.microsoft.com/office/drawing/2014/main" id="{8600E406-315E-1E4E-BAB5-916DCB5DCF1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" r="6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C9B9-1519-414F-9DDD-81EDC8139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Example</a:t>
            </a:r>
          </a:p>
        </p:txBody>
      </p:sp>
    </p:spTree>
    <p:extLst>
      <p:ext uri="{BB962C8B-B14F-4D97-AF65-F5344CB8AC3E}">
        <p14:creationId xmlns:p14="http://schemas.microsoft.com/office/powerpoint/2010/main" val="1642392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0152F9951744D98BEBC6FC036CDED" ma:contentTypeVersion="1" ma:contentTypeDescription="Create a new document." ma:contentTypeScope="" ma:versionID="2e1385019afc25ba0ab02d73fd89bebb">
  <xsd:schema xmlns:xsd="http://www.w3.org/2001/XMLSchema" xmlns:xs="http://www.w3.org/2001/XMLSchema" xmlns:p="http://schemas.microsoft.com/office/2006/metadata/properties" xmlns:ns2="bbf7932a-6298-407e-83ea-827c81f75e76" targetNamespace="http://schemas.microsoft.com/office/2006/metadata/properties" ma:root="true" ma:fieldsID="5eea82863a9934f4be5b3ea780f9037e" ns2:_="">
    <xsd:import namespace="bbf7932a-6298-407e-83ea-827c81f75e76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7932a-6298-407e-83ea-827c81f75e76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union memberTypes="dms:Text">
          <xsd:simpleType>
            <xsd:restriction base="dms:Choice">
              <xsd:enumeration value="Sauder Logos"/>
              <xsd:enumeration value="RHL Wordmarks"/>
              <xsd:enumeration value="Powerpoint Templates"/>
              <xsd:enumeration value="Name Tags &amp; Tents"/>
              <xsd:enumeration value="Thumbnails"/>
              <xsd:enumeration value="Letterheads"/>
              <xsd:enumeration value="Social Media"/>
              <xsd:enumeration value="Stationery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f7932a-6298-407e-83ea-827c81f75e76" xsi:nil="true"/>
  </documentManagement>
</p:properties>
</file>

<file path=customXml/itemProps1.xml><?xml version="1.0" encoding="utf-8"?>
<ds:datastoreItem xmlns:ds="http://schemas.openxmlformats.org/officeDocument/2006/customXml" ds:itemID="{25FA9CC9-1EFA-46F2-90DA-2E31E4475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7932a-6298-407e-83ea-827c81f75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2A672A-FC2D-4055-B3B8-7DAF07A77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0F0CDE-4983-4027-A2A8-CABFEB79AF04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bbf7932a-6298-407e-83ea-827c81f75e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2801</TotalTime>
  <Words>2026</Words>
  <Application>Microsoft Office PowerPoint</Application>
  <PresentationFormat>On-screen Show (16:9)</PresentationFormat>
  <Paragraphs>285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SimSun</vt:lpstr>
      <vt:lpstr>Arial</vt:lpstr>
      <vt:lpstr>Calibri</vt:lpstr>
      <vt:lpstr>Calibri Light</vt:lpstr>
      <vt:lpstr>Stag Semibold</vt:lpstr>
      <vt:lpstr>Times New Roman</vt:lpstr>
      <vt:lpstr>Whitney Book</vt:lpstr>
      <vt:lpstr>Whitney Semibold</vt:lpstr>
      <vt:lpstr>Templates</vt:lpstr>
      <vt:lpstr>1_Templates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D'Souza, Helen</dc:creator>
  <cp:lastModifiedBy>Hardisty, David</cp:lastModifiedBy>
  <cp:revision>318</cp:revision>
  <cp:lastPrinted>2019-04-11T23:20:58Z</cp:lastPrinted>
  <dcterms:created xsi:type="dcterms:W3CDTF">2017-03-03T22:21:19Z</dcterms:created>
  <dcterms:modified xsi:type="dcterms:W3CDTF">2024-05-28T23:22:23Z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0x0101009FA0152F9951744D98BEBC6FC036CDED</vt:lpwstr>
  </property>
</Properties>
</file>